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20" r:id="rId3"/>
    <p:sldId id="319" r:id="rId4"/>
    <p:sldId id="27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76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7" r:id="rId25"/>
    <p:sldId id="278" r:id="rId26"/>
    <p:sldId id="279" r:id="rId27"/>
    <p:sldId id="280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52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1CA7F-FD49-4B55-9200-5087B3F847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Facilitating Dialogue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6C36F2-AD91-46BD-BC6A-FFC3F97AF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With C.R. “Chuck” Dunning, Jr.</a:t>
            </a:r>
          </a:p>
        </p:txBody>
      </p:sp>
    </p:spTree>
    <p:extLst>
      <p:ext uri="{BB962C8B-B14F-4D97-AF65-F5344CB8AC3E}">
        <p14:creationId xmlns:p14="http://schemas.microsoft.com/office/powerpoint/2010/main" val="362203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2B467-210A-448C-AA74-27A387367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D58A4-E663-4BD0-BAE1-0B2ED13F2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F56C50-4706-4D60-A298-28E6B1B1C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379" y="0"/>
            <a:ext cx="56845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52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5FD576-27B7-4220-8490-A31BA31F7557}"/>
              </a:ext>
            </a:extLst>
          </p:cNvPr>
          <p:cNvSpPr txBox="1"/>
          <p:nvPr/>
        </p:nvSpPr>
        <p:spPr>
          <a:xfrm>
            <a:off x="1257300" y="952500"/>
            <a:ext cx="744855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Purpose of Dialogue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Characteristics of Dialogue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Your Role as Facilitator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Welcome &amp; Orientation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Agreements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Participant Introductions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Opening Discussion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Facilitation Skills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Wrapping Up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Getting Feedback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594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58437A-4B33-436E-8A50-FE4959370B8F}"/>
              </a:ext>
            </a:extLst>
          </p:cNvPr>
          <p:cNvSpPr txBox="1"/>
          <p:nvPr/>
        </p:nvSpPr>
        <p:spPr>
          <a:xfrm>
            <a:off x="714375" y="476250"/>
            <a:ext cx="758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Know the Purpose of Dialogue </a:t>
            </a:r>
          </a:p>
        </p:txBody>
      </p:sp>
    </p:spTree>
    <p:extLst>
      <p:ext uri="{BB962C8B-B14F-4D97-AF65-F5344CB8AC3E}">
        <p14:creationId xmlns:p14="http://schemas.microsoft.com/office/powerpoint/2010/main" val="3449782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58437A-4B33-436E-8A50-FE4959370B8F}"/>
              </a:ext>
            </a:extLst>
          </p:cNvPr>
          <p:cNvSpPr txBox="1"/>
          <p:nvPr/>
        </p:nvSpPr>
        <p:spPr>
          <a:xfrm>
            <a:off x="714375" y="476250"/>
            <a:ext cx="7581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Know the Purpose of Dialogue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Sharing thoughts and feelings</a:t>
            </a:r>
          </a:p>
        </p:txBody>
      </p:sp>
    </p:spTree>
    <p:extLst>
      <p:ext uri="{BB962C8B-B14F-4D97-AF65-F5344CB8AC3E}">
        <p14:creationId xmlns:p14="http://schemas.microsoft.com/office/powerpoint/2010/main" val="2937780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58437A-4B33-436E-8A50-FE4959370B8F}"/>
              </a:ext>
            </a:extLst>
          </p:cNvPr>
          <p:cNvSpPr txBox="1"/>
          <p:nvPr/>
        </p:nvSpPr>
        <p:spPr>
          <a:xfrm>
            <a:off x="714375" y="476250"/>
            <a:ext cx="7581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Know the Purpose of Dialogue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Sharing thoughts and feelings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Exploring possibilities</a:t>
            </a:r>
          </a:p>
        </p:txBody>
      </p:sp>
    </p:spTree>
    <p:extLst>
      <p:ext uri="{BB962C8B-B14F-4D97-AF65-F5344CB8AC3E}">
        <p14:creationId xmlns:p14="http://schemas.microsoft.com/office/powerpoint/2010/main" val="4057574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58437A-4B33-436E-8A50-FE4959370B8F}"/>
              </a:ext>
            </a:extLst>
          </p:cNvPr>
          <p:cNvSpPr txBox="1"/>
          <p:nvPr/>
        </p:nvSpPr>
        <p:spPr>
          <a:xfrm>
            <a:off x="714375" y="476250"/>
            <a:ext cx="75819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Know the Purpose of Dialogue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Sharing thoughts and feelings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Exploring possibilities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 about problem-solving, “answers,” or agreement, although those things might happen for some members</a:t>
            </a:r>
          </a:p>
        </p:txBody>
      </p:sp>
    </p:spTree>
    <p:extLst>
      <p:ext uri="{BB962C8B-B14F-4D97-AF65-F5344CB8AC3E}">
        <p14:creationId xmlns:p14="http://schemas.microsoft.com/office/powerpoint/2010/main" val="2928109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58437A-4B33-436E-8A50-FE4959370B8F}"/>
              </a:ext>
            </a:extLst>
          </p:cNvPr>
          <p:cNvSpPr txBox="1"/>
          <p:nvPr/>
        </p:nvSpPr>
        <p:spPr>
          <a:xfrm>
            <a:off x="714375" y="476250"/>
            <a:ext cx="75819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Know the Purpose of Dialogue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Sharing thoughts and feelings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Exploring possibilities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 about problem-solving, “answers,” or agreement, although those things might happen for some members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Additional Benefits</a:t>
            </a:r>
          </a:p>
        </p:txBody>
      </p:sp>
    </p:spTree>
    <p:extLst>
      <p:ext uri="{BB962C8B-B14F-4D97-AF65-F5344CB8AC3E}">
        <p14:creationId xmlns:p14="http://schemas.microsoft.com/office/powerpoint/2010/main" val="42844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58437A-4B33-436E-8A50-FE4959370B8F}"/>
              </a:ext>
            </a:extLst>
          </p:cNvPr>
          <p:cNvSpPr txBox="1"/>
          <p:nvPr/>
        </p:nvSpPr>
        <p:spPr>
          <a:xfrm>
            <a:off x="714375" y="476250"/>
            <a:ext cx="75819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Know the Purpose of Dialogue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Sharing thoughts and feelings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Exploring possibilities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 about problem-solving, “answers,” or agreement, although those things might happen for some members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Additional Benefits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Belonging</a:t>
            </a:r>
          </a:p>
        </p:txBody>
      </p:sp>
    </p:spTree>
    <p:extLst>
      <p:ext uri="{BB962C8B-B14F-4D97-AF65-F5344CB8AC3E}">
        <p14:creationId xmlns:p14="http://schemas.microsoft.com/office/powerpoint/2010/main" val="1476648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58437A-4B33-436E-8A50-FE4959370B8F}"/>
              </a:ext>
            </a:extLst>
          </p:cNvPr>
          <p:cNvSpPr txBox="1"/>
          <p:nvPr/>
        </p:nvSpPr>
        <p:spPr>
          <a:xfrm>
            <a:off x="714375" y="476250"/>
            <a:ext cx="75819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Know the Purpose of Dialogue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Sharing thoughts and feelings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Exploring possibilities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 about problem-solving, “answers,” or agreement, although those things might happen for some members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Additional Benefits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Belonging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Trust</a:t>
            </a:r>
          </a:p>
        </p:txBody>
      </p:sp>
    </p:spTree>
    <p:extLst>
      <p:ext uri="{BB962C8B-B14F-4D97-AF65-F5344CB8AC3E}">
        <p14:creationId xmlns:p14="http://schemas.microsoft.com/office/powerpoint/2010/main" val="2480974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58437A-4B33-436E-8A50-FE4959370B8F}"/>
              </a:ext>
            </a:extLst>
          </p:cNvPr>
          <p:cNvSpPr txBox="1"/>
          <p:nvPr/>
        </p:nvSpPr>
        <p:spPr>
          <a:xfrm>
            <a:off x="714375" y="476250"/>
            <a:ext cx="75819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Know the Purpose of Dialogue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Sharing thoughts and feelings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Exploring possibilities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 about problem-solving, “answers,” or agreement, although those things might happen for some members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Additional Benefits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Belonging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Trust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Normalization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01783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55875-F6D3-4908-A297-D09D5165BD00}"/>
              </a:ext>
            </a:extLst>
          </p:cNvPr>
          <p:cNvSpPr txBox="1"/>
          <p:nvPr/>
        </p:nvSpPr>
        <p:spPr>
          <a:xfrm>
            <a:off x="428625" y="257175"/>
            <a:ext cx="85629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Characteristics of Dialogue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481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55875-F6D3-4908-A297-D09D5165BD00}"/>
              </a:ext>
            </a:extLst>
          </p:cNvPr>
          <p:cNvSpPr txBox="1"/>
          <p:nvPr/>
        </p:nvSpPr>
        <p:spPr>
          <a:xfrm>
            <a:off x="428625" y="257175"/>
            <a:ext cx="85629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Characteristics of Dialogue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Humility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28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55875-F6D3-4908-A297-D09D5165BD00}"/>
              </a:ext>
            </a:extLst>
          </p:cNvPr>
          <p:cNvSpPr txBox="1"/>
          <p:nvPr/>
        </p:nvSpPr>
        <p:spPr>
          <a:xfrm>
            <a:off x="428625" y="257175"/>
            <a:ext cx="856297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Characteristics of Dialogue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Humility “I know that people who are wiser and more informed than me on this topic can disagree with each other.”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641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55875-F6D3-4908-A297-D09D5165BD00}"/>
              </a:ext>
            </a:extLst>
          </p:cNvPr>
          <p:cNvSpPr txBox="1"/>
          <p:nvPr/>
        </p:nvSpPr>
        <p:spPr>
          <a:xfrm>
            <a:off x="428625" y="257175"/>
            <a:ext cx="85629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Characteristics of Dialogue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Humility “I know that people who are wiser and more informed than me on this topic can disagree with each other.”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158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55875-F6D3-4908-A297-D09D5165BD00}"/>
              </a:ext>
            </a:extLst>
          </p:cNvPr>
          <p:cNvSpPr txBox="1"/>
          <p:nvPr/>
        </p:nvSpPr>
        <p:spPr>
          <a:xfrm>
            <a:off x="428625" y="257175"/>
            <a:ext cx="856297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Characteristics of Dialogue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Humility “I know that people who are wiser and more informed than me on this topic can disagree with each other.”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Hope “I believe good things can come from this dialogue.”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541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55875-F6D3-4908-A297-D09D5165BD00}"/>
              </a:ext>
            </a:extLst>
          </p:cNvPr>
          <p:cNvSpPr txBox="1"/>
          <p:nvPr/>
        </p:nvSpPr>
        <p:spPr>
          <a:xfrm>
            <a:off x="428625" y="257175"/>
            <a:ext cx="85629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Characteristics of Dialogue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Humility “I know that people who are wiser and more informed than me on this topic can disagree with each other.”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Hope “I believe good things can come from this dialogue.”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Faith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877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55875-F6D3-4908-A297-D09D5165BD00}"/>
              </a:ext>
            </a:extLst>
          </p:cNvPr>
          <p:cNvSpPr txBox="1"/>
          <p:nvPr/>
        </p:nvSpPr>
        <p:spPr>
          <a:xfrm>
            <a:off x="428625" y="257175"/>
            <a:ext cx="856297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Characteristics of Dialogue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Humility “I know that people who are wiser and more informed than me on this topic can disagree with each other.”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Hope “I believe good things can come from this dialogue.”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Faith “I have sufficient trust in the other participants’ good intentions.”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76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55875-F6D3-4908-A297-D09D5165BD00}"/>
              </a:ext>
            </a:extLst>
          </p:cNvPr>
          <p:cNvSpPr txBox="1"/>
          <p:nvPr/>
        </p:nvSpPr>
        <p:spPr>
          <a:xfrm>
            <a:off x="428625" y="257175"/>
            <a:ext cx="85629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Characteristics of Dialogue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Humility “I know that people who are wiser and more informed than me on this topic can disagree with each other.”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Hope “I believe good things can come from this dialogue.”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Faith “I have sufficient trust in the other participants’ good intentions.”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010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55875-F6D3-4908-A297-D09D5165BD00}"/>
              </a:ext>
            </a:extLst>
          </p:cNvPr>
          <p:cNvSpPr txBox="1"/>
          <p:nvPr/>
        </p:nvSpPr>
        <p:spPr>
          <a:xfrm>
            <a:off x="428625" y="257175"/>
            <a:ext cx="856297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Characteristics of Dialogue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Humility “I know that people who are wiser and more informed than me on this topic can disagree with each other.”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Hope “I believe good things can come from this dialogue.”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Faith “I have sufficient trust in the other participants’ good intentions.”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Love “I care about and respect others as whole human beings.”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35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55875-F6D3-4908-A297-D09D5165BD00}"/>
              </a:ext>
            </a:extLst>
          </p:cNvPr>
          <p:cNvSpPr txBox="1"/>
          <p:nvPr/>
        </p:nvSpPr>
        <p:spPr>
          <a:xfrm>
            <a:off x="428625" y="257175"/>
            <a:ext cx="856297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Characteristics of Dialogue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Humility “I know that people who are wiser and more informed than me on this topic can disagree with each other.”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Hope “I believe good things can come from this dialogue.”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Faith “I have sufficient trust in the other participants’ good intentions.”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Love “I care about and respect others as whole human beings.”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Critical Thinking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315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55875-F6D3-4908-A297-D09D5165BD00}"/>
              </a:ext>
            </a:extLst>
          </p:cNvPr>
          <p:cNvSpPr txBox="1"/>
          <p:nvPr/>
        </p:nvSpPr>
        <p:spPr>
          <a:xfrm>
            <a:off x="428625" y="257175"/>
            <a:ext cx="8562975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Characteristics of Dialogue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Humility “I know that people who are wiser and more informed than me on this topic can disagree with each other.”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Hope “I believe good things can come from this dialogue.”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Faith “I have sufficient trust in the other participants’ good intentions.”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Love “I care about and respect others as whole human beings.”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Critical Thinking “I will carefully consider all perspectives, including my own.”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010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29FD9B-A6E4-4338-AEA2-4697903890F0}"/>
              </a:ext>
            </a:extLst>
          </p:cNvPr>
          <p:cNvSpPr txBox="1"/>
          <p:nvPr/>
        </p:nvSpPr>
        <p:spPr>
          <a:xfrm>
            <a:off x="561975" y="381000"/>
            <a:ext cx="82962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Stick to Your Role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123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29FD9B-A6E4-4338-AEA2-4697903890F0}"/>
              </a:ext>
            </a:extLst>
          </p:cNvPr>
          <p:cNvSpPr txBox="1"/>
          <p:nvPr/>
        </p:nvSpPr>
        <p:spPr>
          <a:xfrm>
            <a:off x="561975" y="381000"/>
            <a:ext cx="829627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Stick to Your Role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Stimulate the process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766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29FD9B-A6E4-4338-AEA2-4697903890F0}"/>
              </a:ext>
            </a:extLst>
          </p:cNvPr>
          <p:cNvSpPr txBox="1"/>
          <p:nvPr/>
        </p:nvSpPr>
        <p:spPr>
          <a:xfrm>
            <a:off x="561975" y="381000"/>
            <a:ext cx="829627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Stick to Your Role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Stimulate the process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677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29FD9B-A6E4-4338-AEA2-4697903890F0}"/>
              </a:ext>
            </a:extLst>
          </p:cNvPr>
          <p:cNvSpPr txBox="1"/>
          <p:nvPr/>
        </p:nvSpPr>
        <p:spPr>
          <a:xfrm>
            <a:off x="561975" y="381000"/>
            <a:ext cx="829627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Stick to Your Role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Stimulate the process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Encourage sharing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960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29FD9B-A6E4-4338-AEA2-4697903890F0}"/>
              </a:ext>
            </a:extLst>
          </p:cNvPr>
          <p:cNvSpPr txBox="1"/>
          <p:nvPr/>
        </p:nvSpPr>
        <p:spPr>
          <a:xfrm>
            <a:off x="561975" y="381000"/>
            <a:ext cx="829627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Stick to Your Role</a:t>
            </a: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Stimulate the process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Encourage sharing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Engage as many as possible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574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29FD9B-A6E4-4338-AEA2-4697903890F0}"/>
              </a:ext>
            </a:extLst>
          </p:cNvPr>
          <p:cNvSpPr txBox="1"/>
          <p:nvPr/>
        </p:nvSpPr>
        <p:spPr>
          <a:xfrm>
            <a:off x="561975" y="381000"/>
            <a:ext cx="829627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Stick to Your Role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Stimulate the process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Encourage sharing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Engage as many as possible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Redirect as necessary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970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29FD9B-A6E4-4338-AEA2-4697903890F0}"/>
              </a:ext>
            </a:extLst>
          </p:cNvPr>
          <p:cNvSpPr txBox="1"/>
          <p:nvPr/>
        </p:nvSpPr>
        <p:spPr>
          <a:xfrm>
            <a:off x="561975" y="381000"/>
            <a:ext cx="829627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Stick to Your Role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Stimulate the process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Encourage sharing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Engage as many as possible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Redirect as necessary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Practice restraint with your opinions and knowledge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215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46D90E-F95A-403E-B1B9-889FF7402FEF}"/>
              </a:ext>
            </a:extLst>
          </p:cNvPr>
          <p:cNvSpPr txBox="1"/>
          <p:nvPr/>
        </p:nvSpPr>
        <p:spPr>
          <a:xfrm>
            <a:off x="609600" y="285750"/>
            <a:ext cx="76390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Welcome &amp; Orientation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01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46D90E-F95A-403E-B1B9-889FF7402FEF}"/>
              </a:ext>
            </a:extLst>
          </p:cNvPr>
          <p:cNvSpPr txBox="1"/>
          <p:nvPr/>
        </p:nvSpPr>
        <p:spPr>
          <a:xfrm>
            <a:off x="609600" y="285750"/>
            <a:ext cx="76390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Welcome &amp; Orientation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Facilitator introductions, including hopes and intentions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7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46D90E-F95A-403E-B1B9-889FF7402FEF}"/>
              </a:ext>
            </a:extLst>
          </p:cNvPr>
          <p:cNvSpPr txBox="1"/>
          <p:nvPr/>
        </p:nvSpPr>
        <p:spPr>
          <a:xfrm>
            <a:off x="609600" y="285750"/>
            <a:ext cx="763905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Welcome &amp; Orientation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Facilitator introductions, including hopes and intentions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Reminder of Masonic ideals for how we meet, act, and part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553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46D90E-F95A-403E-B1B9-889FF7402FEF}"/>
              </a:ext>
            </a:extLst>
          </p:cNvPr>
          <p:cNvSpPr txBox="1"/>
          <p:nvPr/>
        </p:nvSpPr>
        <p:spPr>
          <a:xfrm>
            <a:off x="609600" y="285750"/>
            <a:ext cx="763905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Welcome &amp; Orientation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Facilitator introductions, including hopes and intentions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Reminder of Masonic ideals for how we meet, act, and part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Assurance of non-judgmental openness to honest, respectful sharing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145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46D90E-F95A-403E-B1B9-889FF7402FEF}"/>
              </a:ext>
            </a:extLst>
          </p:cNvPr>
          <p:cNvSpPr txBox="1"/>
          <p:nvPr/>
        </p:nvSpPr>
        <p:spPr>
          <a:xfrm>
            <a:off x="609600" y="285750"/>
            <a:ext cx="763905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Welcome &amp; Orientation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Facilitator introductions, including hopes and intentions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Reminder of Masonic ideals for how we meet, act, and part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Assurance of non-judgmental openness to honest, respectful sharing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Speaking is always voluntary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4293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790381-890C-4EDB-9998-6C18BB426BBF}"/>
              </a:ext>
            </a:extLst>
          </p:cNvPr>
          <p:cNvSpPr txBox="1"/>
          <p:nvPr/>
        </p:nvSpPr>
        <p:spPr>
          <a:xfrm>
            <a:off x="457200" y="266700"/>
            <a:ext cx="77152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Agreements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4577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790381-890C-4EDB-9998-6C18BB426BBF}"/>
              </a:ext>
            </a:extLst>
          </p:cNvPr>
          <p:cNvSpPr txBox="1"/>
          <p:nvPr/>
        </p:nvSpPr>
        <p:spPr>
          <a:xfrm>
            <a:off x="457200" y="266700"/>
            <a:ext cx="77152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Agreements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Mutual understanding of form (one person speaks at a time)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790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790381-890C-4EDB-9998-6C18BB426BBF}"/>
              </a:ext>
            </a:extLst>
          </p:cNvPr>
          <p:cNvSpPr txBox="1"/>
          <p:nvPr/>
        </p:nvSpPr>
        <p:spPr>
          <a:xfrm>
            <a:off x="457200" y="266700"/>
            <a:ext cx="771525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Agreements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Mutual understanding of form (one person speaks at a time)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Request shared awareness of time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75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790381-890C-4EDB-9998-6C18BB426BBF}"/>
              </a:ext>
            </a:extLst>
          </p:cNvPr>
          <p:cNvSpPr txBox="1"/>
          <p:nvPr/>
        </p:nvSpPr>
        <p:spPr>
          <a:xfrm>
            <a:off x="457200" y="266700"/>
            <a:ext cx="771525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Agreements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Mutual understanding of form (one person speaks at a time)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Request shared awareness of time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Establish commitment to mutual respect and confidentiality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4802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41E977-53C7-42ED-80D9-BAA973D3DC41}"/>
              </a:ext>
            </a:extLst>
          </p:cNvPr>
          <p:cNvSpPr txBox="1"/>
          <p:nvPr/>
        </p:nvSpPr>
        <p:spPr>
          <a:xfrm>
            <a:off x="685800" y="304800"/>
            <a:ext cx="71151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Participant Introductions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9877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41E977-53C7-42ED-80D9-BAA973D3DC41}"/>
              </a:ext>
            </a:extLst>
          </p:cNvPr>
          <p:cNvSpPr txBox="1"/>
          <p:nvPr/>
        </p:nvSpPr>
        <p:spPr>
          <a:xfrm>
            <a:off x="685800" y="304800"/>
            <a:ext cx="711517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Participant Introductions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Names and other basic info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3995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41E977-53C7-42ED-80D9-BAA973D3DC41}"/>
              </a:ext>
            </a:extLst>
          </p:cNvPr>
          <p:cNvSpPr txBox="1"/>
          <p:nvPr/>
        </p:nvSpPr>
        <p:spPr>
          <a:xfrm>
            <a:off x="685800" y="304800"/>
            <a:ext cx="711517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Participant Introductions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Names and other basic info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Hopes and intentions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3552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02A5DE-4516-41C1-A233-E093D3A654E8}"/>
              </a:ext>
            </a:extLst>
          </p:cNvPr>
          <p:cNvSpPr txBox="1"/>
          <p:nvPr/>
        </p:nvSpPr>
        <p:spPr>
          <a:xfrm>
            <a:off x="228600" y="171450"/>
            <a:ext cx="82391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Opening Discussion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8746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02A5DE-4516-41C1-A233-E093D3A654E8}"/>
              </a:ext>
            </a:extLst>
          </p:cNvPr>
          <p:cNvSpPr txBox="1"/>
          <p:nvPr/>
        </p:nvSpPr>
        <p:spPr>
          <a:xfrm>
            <a:off x="228600" y="171450"/>
            <a:ext cx="823912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Opening Discussion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State the topic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972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02A5DE-4516-41C1-A233-E093D3A654E8}"/>
              </a:ext>
            </a:extLst>
          </p:cNvPr>
          <p:cNvSpPr txBox="1"/>
          <p:nvPr/>
        </p:nvSpPr>
        <p:spPr>
          <a:xfrm>
            <a:off x="228600" y="171450"/>
            <a:ext cx="823912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Opening Discussion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State the topic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Prepared initial 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0508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BBD974-92DF-4E9A-AAC5-513D5C35C786}"/>
              </a:ext>
            </a:extLst>
          </p:cNvPr>
          <p:cNvSpPr txBox="1"/>
          <p:nvPr/>
        </p:nvSpPr>
        <p:spPr>
          <a:xfrm>
            <a:off x="323850" y="219075"/>
            <a:ext cx="85153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Facilitated 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2246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BBD974-92DF-4E9A-AAC5-513D5C35C786}"/>
              </a:ext>
            </a:extLst>
          </p:cNvPr>
          <p:cNvSpPr txBox="1"/>
          <p:nvPr/>
        </p:nvSpPr>
        <p:spPr>
          <a:xfrm>
            <a:off x="323850" y="219075"/>
            <a:ext cx="851535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Facilitated Discussion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010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BBD974-92DF-4E9A-AAC5-513D5C35C786}"/>
              </a:ext>
            </a:extLst>
          </p:cNvPr>
          <p:cNvSpPr txBox="1"/>
          <p:nvPr/>
        </p:nvSpPr>
        <p:spPr>
          <a:xfrm>
            <a:off x="323850" y="219075"/>
            <a:ext cx="85153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Facilitated Discussion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1388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BBD974-92DF-4E9A-AAC5-513D5C35C786}"/>
              </a:ext>
            </a:extLst>
          </p:cNvPr>
          <p:cNvSpPr txBox="1"/>
          <p:nvPr/>
        </p:nvSpPr>
        <p:spPr>
          <a:xfrm>
            <a:off x="323850" y="219075"/>
            <a:ext cx="851535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Facilitated Discussion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Scanning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6450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BBD974-92DF-4E9A-AAC5-513D5C35C786}"/>
              </a:ext>
            </a:extLst>
          </p:cNvPr>
          <p:cNvSpPr txBox="1"/>
          <p:nvPr/>
        </p:nvSpPr>
        <p:spPr>
          <a:xfrm>
            <a:off x="323850" y="219075"/>
            <a:ext cx="851535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Facilitated Discussion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Scanning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Bridging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199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BBD974-92DF-4E9A-AAC5-513D5C35C786}"/>
              </a:ext>
            </a:extLst>
          </p:cNvPr>
          <p:cNvSpPr txBox="1"/>
          <p:nvPr/>
        </p:nvSpPr>
        <p:spPr>
          <a:xfrm>
            <a:off x="323850" y="219075"/>
            <a:ext cx="851535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Facilitated Discussion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Scanning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Bridging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Linking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7254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BBD974-92DF-4E9A-AAC5-513D5C35C786}"/>
              </a:ext>
            </a:extLst>
          </p:cNvPr>
          <p:cNvSpPr txBox="1"/>
          <p:nvPr/>
        </p:nvSpPr>
        <p:spPr>
          <a:xfrm>
            <a:off x="323850" y="219075"/>
            <a:ext cx="851535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Facilitated Discussion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Scanning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Bridging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Linking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Responding to powerful emotions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9601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BBD974-92DF-4E9A-AAC5-513D5C35C786}"/>
              </a:ext>
            </a:extLst>
          </p:cNvPr>
          <p:cNvSpPr txBox="1"/>
          <p:nvPr/>
        </p:nvSpPr>
        <p:spPr>
          <a:xfrm>
            <a:off x="323850" y="219075"/>
            <a:ext cx="851535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Facilitated Discussion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 Listening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Scanning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Bridging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Linking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Responding to powerful emotions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Intervening effectively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327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70D58E-D65A-4205-8075-1075C5BD5B36}"/>
              </a:ext>
            </a:extLst>
          </p:cNvPr>
          <p:cNvSpPr txBox="1"/>
          <p:nvPr/>
        </p:nvSpPr>
        <p:spPr>
          <a:xfrm>
            <a:off x="419100" y="371475"/>
            <a:ext cx="78009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Wrapping Up (Parting Words</a:t>
            </a: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0708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70D58E-D65A-4205-8075-1075C5BD5B36}"/>
              </a:ext>
            </a:extLst>
          </p:cNvPr>
          <p:cNvSpPr txBox="1"/>
          <p:nvPr/>
        </p:nvSpPr>
        <p:spPr>
          <a:xfrm>
            <a:off x="419100" y="371475"/>
            <a:ext cx="780097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Wrapping Up (Parting Words</a:t>
            </a: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Encourage continued reflection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7799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70D58E-D65A-4205-8075-1075C5BD5B36}"/>
              </a:ext>
            </a:extLst>
          </p:cNvPr>
          <p:cNvSpPr txBox="1"/>
          <p:nvPr/>
        </p:nvSpPr>
        <p:spPr>
          <a:xfrm>
            <a:off x="419100" y="371475"/>
            <a:ext cx="780097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Wrapping Up (Parting Words</a:t>
            </a: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Encourage continued reflection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Restate common themes, repeated points, poignant moments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180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70D58E-D65A-4205-8075-1075C5BD5B36}"/>
              </a:ext>
            </a:extLst>
          </p:cNvPr>
          <p:cNvSpPr txBox="1"/>
          <p:nvPr/>
        </p:nvSpPr>
        <p:spPr>
          <a:xfrm>
            <a:off x="419100" y="371475"/>
            <a:ext cx="780097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Wrapping Up (Parting Words</a:t>
            </a: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Encourage continued reflection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Restate common themes, repeated points, poignant moments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Invitation to say something in closing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7386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70D58E-D65A-4205-8075-1075C5BD5B36}"/>
              </a:ext>
            </a:extLst>
          </p:cNvPr>
          <p:cNvSpPr txBox="1"/>
          <p:nvPr/>
        </p:nvSpPr>
        <p:spPr>
          <a:xfrm>
            <a:off x="419100" y="371475"/>
            <a:ext cx="780097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Wrapping Up (Parting Words</a:t>
            </a: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Encourage continued reflection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Restate common themes, repeated points, poignant moments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Invitation to say something in closing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Reminder about future events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1499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8E49F4-D1E1-4986-AB56-88CA278E047A}"/>
              </a:ext>
            </a:extLst>
          </p:cNvPr>
          <p:cNvSpPr txBox="1"/>
          <p:nvPr/>
        </p:nvSpPr>
        <p:spPr>
          <a:xfrm>
            <a:off x="676275" y="28575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Feedback (Debrief)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9241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8E49F4-D1E1-4986-AB56-88CA278E047A}"/>
              </a:ext>
            </a:extLst>
          </p:cNvPr>
          <p:cNvSpPr txBox="1"/>
          <p:nvPr/>
        </p:nvSpPr>
        <p:spPr>
          <a:xfrm>
            <a:off x="676275" y="28575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Feedback (Debrief)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Invite feedback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2484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8E49F4-D1E1-4986-AB56-88CA278E047A}"/>
              </a:ext>
            </a:extLst>
          </p:cNvPr>
          <p:cNvSpPr txBox="1"/>
          <p:nvPr/>
        </p:nvSpPr>
        <p:spPr>
          <a:xfrm>
            <a:off x="676275" y="285750"/>
            <a:ext cx="7772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Feedback (Debrief)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Invite feedback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What went well?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4425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8E49F4-D1E1-4986-AB56-88CA278E047A}"/>
              </a:ext>
            </a:extLst>
          </p:cNvPr>
          <p:cNvSpPr txBox="1"/>
          <p:nvPr/>
        </p:nvSpPr>
        <p:spPr>
          <a:xfrm>
            <a:off x="676275" y="285750"/>
            <a:ext cx="7772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Feedback (Debrief)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Invite feedback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What went well?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What was most helpful?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399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8E49F4-D1E1-4986-AB56-88CA278E047A}"/>
              </a:ext>
            </a:extLst>
          </p:cNvPr>
          <p:cNvSpPr txBox="1"/>
          <p:nvPr/>
        </p:nvSpPr>
        <p:spPr>
          <a:xfrm>
            <a:off x="676275" y="285750"/>
            <a:ext cx="77724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Feedback (Debrief)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Invite feedback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What went well?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What was most helpful?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What was challenging?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3424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8E49F4-D1E1-4986-AB56-88CA278E047A}"/>
              </a:ext>
            </a:extLst>
          </p:cNvPr>
          <p:cNvSpPr txBox="1"/>
          <p:nvPr/>
        </p:nvSpPr>
        <p:spPr>
          <a:xfrm>
            <a:off x="676275" y="285750"/>
            <a:ext cx="7772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Feedback (Debrief)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Invite feedback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What went well?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What was most helpful?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What was challenging?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What could have been done differently?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0115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8E49F4-D1E1-4986-AB56-88CA278E047A}"/>
              </a:ext>
            </a:extLst>
          </p:cNvPr>
          <p:cNvSpPr txBox="1"/>
          <p:nvPr/>
        </p:nvSpPr>
        <p:spPr>
          <a:xfrm>
            <a:off x="676275" y="285750"/>
            <a:ext cx="7772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Feedback (Debrief)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Invite feedback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What went well?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What was most helpful?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What was challenging?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What could have been done differently?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Provide form and/or contact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254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</TotalTime>
  <Words>1218</Words>
  <Application>Microsoft Office PowerPoint</Application>
  <PresentationFormat>Widescreen</PresentationFormat>
  <Paragraphs>233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1" baseType="lpstr">
      <vt:lpstr>Arial</vt:lpstr>
      <vt:lpstr>Calibri</vt:lpstr>
      <vt:lpstr>Courier New</vt:lpstr>
      <vt:lpstr>Symbol</vt:lpstr>
      <vt:lpstr>Trebuchet MS</vt:lpstr>
      <vt:lpstr>Wingdings 3</vt:lpstr>
      <vt:lpstr>Facet</vt:lpstr>
      <vt:lpstr>Facilitating Dialogue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Facilitating Dialogue</dc:title>
  <dc:creator>Chuck Dunning</dc:creator>
  <cp:lastModifiedBy>Chuck Dunning</cp:lastModifiedBy>
  <cp:revision>6</cp:revision>
  <dcterms:created xsi:type="dcterms:W3CDTF">2021-04-23T21:03:28Z</dcterms:created>
  <dcterms:modified xsi:type="dcterms:W3CDTF">2021-04-24T13:02:57Z</dcterms:modified>
</cp:coreProperties>
</file>